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74" r:id="rId5"/>
    <p:sldId id="308" r:id="rId6"/>
    <p:sldId id="309" r:id="rId7"/>
    <p:sldId id="310" r:id="rId8"/>
    <p:sldId id="311" r:id="rId9"/>
    <p:sldId id="31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6/15/2022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8" name="Picture 7" descr="A dog looking at the camera">
            <a:extLst>
              <a:ext uri="{FF2B5EF4-FFF2-40B4-BE49-F238E27FC236}">
                <a16:creationId xmlns:a16="http://schemas.microsoft.com/office/drawing/2014/main" id="{F0B92F21-44D0-49F2-B59D-6723737D9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Austin Animal Shelter Outcome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John Tazioli</a:t>
            </a:r>
          </a:p>
          <a:p>
            <a:r>
              <a:rPr lang="en-US" sz="1400" dirty="0">
                <a:solidFill>
                  <a:schemeClr val="tx1"/>
                </a:solidFill>
              </a:rPr>
              <a:t>15JUN2022</a:t>
            </a: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D868A-D0BE-A386-C356-215CCACE9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CFADC-2E2B-32DF-2813-5898FBA8B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3588" y="4324172"/>
            <a:ext cx="7188438" cy="22646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Objective:</a:t>
            </a:r>
            <a:r>
              <a:rPr lang="en-US" sz="2400" dirty="0"/>
              <a:t> Maximize number of dogs adopted, minimize dogs euthanized</a:t>
            </a:r>
          </a:p>
          <a:p>
            <a:pPr marL="0" indent="0">
              <a:buNone/>
            </a:pPr>
            <a:r>
              <a:rPr lang="en-US" sz="2400" b="1" dirty="0"/>
              <a:t>Goals: </a:t>
            </a:r>
            <a:r>
              <a:rPr lang="en-US" sz="2400" dirty="0"/>
              <a:t>Identify useful trends in shelter outcomes for dogs to guide allocation of limited funds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EB2DCD-E504-6B46-C02C-E5632AF6DFBF}"/>
              </a:ext>
            </a:extLst>
          </p:cNvPr>
          <p:cNvGrpSpPr/>
          <p:nvPr/>
        </p:nvGrpSpPr>
        <p:grpSpPr>
          <a:xfrm>
            <a:off x="3043500" y="2227695"/>
            <a:ext cx="6185958" cy="1446550"/>
            <a:chOff x="3043500" y="2227695"/>
            <a:chExt cx="6185958" cy="14465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A046B7C-85D3-7A0A-8F8C-403A4A4D11DF}"/>
                </a:ext>
              </a:extLst>
            </p:cNvPr>
            <p:cNvSpPr/>
            <p:nvPr/>
          </p:nvSpPr>
          <p:spPr>
            <a:xfrm>
              <a:off x="3043500" y="2227695"/>
              <a:ext cx="755335" cy="144655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?</a:t>
              </a:r>
            </a:p>
          </p:txBody>
        </p:sp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5415B71A-0E22-815E-3A9C-BBB9707F0B86}"/>
                </a:ext>
              </a:extLst>
            </p:cNvPr>
            <p:cNvSpPr txBox="1">
              <a:spLocks/>
            </p:cNvSpPr>
            <p:nvPr/>
          </p:nvSpPr>
          <p:spPr>
            <a:xfrm>
              <a:off x="4061030" y="2457131"/>
              <a:ext cx="5168428" cy="118872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3060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7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30000" indent="-30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0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3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24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602000" indent="-234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/>
                </a:buClr>
                <a:buSzPct val="92000"/>
                <a:buFont typeface="Wingdings 2" panose="05020102010507070707" pitchFamily="18" charset="2"/>
                <a:buChar char=""/>
                <a:defRPr sz="11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9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22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25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00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2"/>
                </a:buClr>
                <a:buSzPct val="92000"/>
                <a:buFont typeface="Wingdings 2" panose="05020102010507070707" pitchFamily="18" charset="2"/>
                <a:buChar char=""/>
                <a:defRPr sz="12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Wingdings 2" panose="05020102010507070707" pitchFamily="18" charset="2"/>
                <a:buNone/>
              </a:pPr>
              <a:r>
                <a:rPr lang="en-US" sz="2000" b="1" dirty="0"/>
                <a:t>Which dogs are more likely to be euthanized than adopted at the Austin Animal Shelter?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1243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C4DC-7FD6-A171-AE96-64C888295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982CC-29C7-FE9E-1443-049A90E78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687940" cy="3634486"/>
          </a:xfrm>
        </p:spPr>
        <p:txBody>
          <a:bodyPr anchor="t">
            <a:normAutofit lnSpcReduction="10000"/>
          </a:bodyPr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72,000 observations of animals and their outcomes, 2013-2018</a:t>
            </a:r>
          </a:p>
          <a:p>
            <a:pPr lvl="1"/>
            <a:r>
              <a:rPr lang="en-US" dirty="0"/>
              <a:t>https://www.kaggle.com/datasets/aaronschlegel/austin-animal-center-shelter-intakes-and-outcomes</a:t>
            </a:r>
          </a:p>
          <a:p>
            <a:r>
              <a:rPr lang="en-US" dirty="0"/>
              <a:t>Models: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Ensemble of Gaussian and Bernoulli Naïve Bayes</a:t>
            </a:r>
          </a:p>
          <a:p>
            <a:r>
              <a:rPr lang="en-US" dirty="0"/>
              <a:t>Tools</a:t>
            </a:r>
          </a:p>
          <a:p>
            <a:pPr lvl="1"/>
            <a:r>
              <a:rPr lang="en-US" dirty="0"/>
              <a:t>Data Cleaning: Excel and PANDAS</a:t>
            </a:r>
          </a:p>
          <a:p>
            <a:pPr lvl="1"/>
            <a:r>
              <a:rPr lang="en-US" dirty="0"/>
              <a:t>Modeling: scikit-learn and imbalanced-learn</a:t>
            </a:r>
          </a:p>
          <a:p>
            <a:pPr lvl="1"/>
            <a:r>
              <a:rPr lang="en-US" dirty="0"/>
              <a:t>Visualizations: Seaborn and </a:t>
            </a:r>
            <a:r>
              <a:rPr lang="en-US" dirty="0" err="1"/>
              <a:t>MatPlotLib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8E01FDB-C53A-2E67-6D65-37D19B2FC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984364"/>
              </p:ext>
            </p:extLst>
          </p:nvPr>
        </p:nvGraphicFramePr>
        <p:xfrm>
          <a:off x="6269132" y="1867493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222">
                  <a:extLst>
                    <a:ext uri="{9D8B030D-6E8A-4147-A177-3AD203B41FA5}">
                      <a16:colId xmlns:a16="http://schemas.microsoft.com/office/drawing/2014/main" val="3062401472"/>
                    </a:ext>
                  </a:extLst>
                </a:gridCol>
                <a:gridCol w="1806222">
                  <a:extLst>
                    <a:ext uri="{9D8B030D-6E8A-4147-A177-3AD203B41FA5}">
                      <a16:colId xmlns:a16="http://schemas.microsoft.com/office/drawing/2014/main" val="48528099"/>
                    </a:ext>
                  </a:extLst>
                </a:gridCol>
                <a:gridCol w="1806222">
                  <a:extLst>
                    <a:ext uri="{9D8B030D-6E8A-4147-A177-3AD203B41FA5}">
                      <a16:colId xmlns:a16="http://schemas.microsoft.com/office/drawing/2014/main" val="41607673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 Euthanized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902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1,411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21,989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778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6,138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20,507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72161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424AA8F-1ABB-D5C6-9819-F80687A80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37" y="5221584"/>
            <a:ext cx="6968762" cy="12037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AACAFD3-B50E-B836-B426-FF58F8D71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37" y="4105007"/>
            <a:ext cx="6968763" cy="94637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F81CB1-2E38-24EC-E922-C016C405882C}"/>
              </a:ext>
            </a:extLst>
          </p:cNvPr>
          <p:cNvSpPr/>
          <p:nvPr/>
        </p:nvSpPr>
        <p:spPr>
          <a:xfrm>
            <a:off x="5716857" y="3819553"/>
            <a:ext cx="638636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1410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F1AEFC-2487-4700-2702-96179225CEE3}"/>
              </a:ext>
            </a:extLst>
          </p:cNvPr>
          <p:cNvSpPr/>
          <p:nvPr/>
        </p:nvSpPr>
        <p:spPr>
          <a:xfrm>
            <a:off x="6683405" y="3819553"/>
            <a:ext cx="531492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210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013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2897-BD78-59EF-B9DF-10F55F91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758FC35-660B-8251-9FDD-894FFC1160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9144435"/>
              </p:ext>
            </p:extLst>
          </p:nvPr>
        </p:nvGraphicFramePr>
        <p:xfrm>
          <a:off x="300855" y="2260206"/>
          <a:ext cx="5623131" cy="36278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6181">
                  <a:extLst>
                    <a:ext uri="{9D8B030D-6E8A-4147-A177-3AD203B41FA5}">
                      <a16:colId xmlns:a16="http://schemas.microsoft.com/office/drawing/2014/main" val="2928734629"/>
                    </a:ext>
                  </a:extLst>
                </a:gridCol>
                <a:gridCol w="810777">
                  <a:extLst>
                    <a:ext uri="{9D8B030D-6E8A-4147-A177-3AD203B41FA5}">
                      <a16:colId xmlns:a16="http://schemas.microsoft.com/office/drawing/2014/main" val="3241133726"/>
                    </a:ext>
                  </a:extLst>
                </a:gridCol>
                <a:gridCol w="2066173">
                  <a:extLst>
                    <a:ext uri="{9D8B030D-6E8A-4147-A177-3AD203B41FA5}">
                      <a16:colId xmlns:a16="http://schemas.microsoft.com/office/drawing/2014/main" val="1907292915"/>
                    </a:ext>
                  </a:extLst>
                </a:gridCol>
              </a:tblGrid>
              <a:tr h="792377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Incorrect Predictions (Adopt, Euthanize)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1790753"/>
                  </a:ext>
                </a:extLst>
              </a:tr>
              <a:tr h="567094">
                <a:tc>
                  <a:txBody>
                    <a:bodyPr/>
                    <a:lstStyle/>
                    <a:p>
                      <a:r>
                        <a:rPr lang="en-US" dirty="0"/>
                        <a:t>Baseline </a:t>
                      </a:r>
                      <a:r>
                        <a:rPr lang="en-US" dirty="0" err="1"/>
                        <a:t>LogReg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1411 (0, 1411)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448775"/>
                  </a:ext>
                </a:extLst>
              </a:tr>
              <a:tr h="567094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1235 (158, 1077)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2563116"/>
                  </a:ext>
                </a:extLst>
              </a:tr>
              <a:tr h="567094">
                <a:tc>
                  <a:txBody>
                    <a:bodyPr/>
                    <a:lstStyle/>
                    <a:p>
                      <a:r>
                        <a:rPr lang="en-US" dirty="0"/>
                        <a:t>Bernoulli 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610 (372, 238)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46010"/>
                  </a:ext>
                </a:extLst>
              </a:tr>
              <a:tr h="567094">
                <a:tc>
                  <a:txBody>
                    <a:bodyPr/>
                    <a:lstStyle/>
                    <a:p>
                      <a:r>
                        <a:rPr lang="en-US" dirty="0"/>
                        <a:t>Gaussian 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662 (398, 264)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006704"/>
                  </a:ext>
                </a:extLst>
              </a:tr>
              <a:tr h="567094">
                <a:tc>
                  <a:txBody>
                    <a:bodyPr/>
                    <a:lstStyle/>
                    <a:p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Voting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558 (348, 210)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34151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3E4EF6D4-D0A2-93B5-B6CA-2F4C2FCA8DEA}"/>
              </a:ext>
            </a:extLst>
          </p:cNvPr>
          <p:cNvSpPr/>
          <p:nvPr/>
        </p:nvSpPr>
        <p:spPr>
          <a:xfrm>
            <a:off x="581192" y="1890876"/>
            <a:ext cx="964175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dirty="0"/>
              <a:t>Metrics:</a:t>
            </a:r>
            <a:endParaRPr lang="en-US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D84CBA55-0104-FCB3-CB93-F2D77E37F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987" y="1962338"/>
            <a:ext cx="6051106" cy="403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18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7E2E-D5A4-4A1E-6263-700551A06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11DC2-4D90-1050-EF65-3004EBE45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093468"/>
            <a:ext cx="3819892" cy="66742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Breeds with Highest </a:t>
            </a:r>
            <a:r>
              <a:rPr lang="en-US" dirty="0" err="1"/>
              <a:t>euthanization</a:t>
            </a:r>
            <a:r>
              <a:rPr lang="en-US" dirty="0"/>
              <a:t> rates: </a:t>
            </a:r>
            <a:r>
              <a:rPr lang="en-US" dirty="0" err="1"/>
              <a:t>pitbulls</a:t>
            </a:r>
            <a:r>
              <a:rPr lang="en-US" dirty="0"/>
              <a:t> and terriers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387717-81D1-AE6E-1DF7-92B9D495E5E8}"/>
              </a:ext>
            </a:extLst>
          </p:cNvPr>
          <p:cNvSpPr txBox="1">
            <a:spLocks/>
          </p:cNvSpPr>
          <p:nvPr/>
        </p:nvSpPr>
        <p:spPr>
          <a:xfrm>
            <a:off x="581192" y="3563534"/>
            <a:ext cx="5442169" cy="1083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Euthanized Dogs: 1410 days old, 14 days in shelter</a:t>
            </a:r>
          </a:p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Adopted Dogs: 702 days old, 24 days in shelter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EED87CC-B465-5067-FAD3-9A01F7CC6E75}"/>
              </a:ext>
            </a:extLst>
          </p:cNvPr>
          <p:cNvSpPr txBox="1">
            <a:spLocks/>
          </p:cNvSpPr>
          <p:nvPr/>
        </p:nvSpPr>
        <p:spPr>
          <a:xfrm>
            <a:off x="581192" y="5458574"/>
            <a:ext cx="6481157" cy="10839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Condition upon arrival: 94% normal status, 2.6% injured, 1% sick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BF82115-5120-A859-5392-A805CDB4B862}"/>
              </a:ext>
            </a:extLst>
          </p:cNvPr>
          <p:cNvSpPr txBox="1">
            <a:spLocks/>
          </p:cNvSpPr>
          <p:nvPr/>
        </p:nvSpPr>
        <p:spPr>
          <a:xfrm>
            <a:off x="7790916" y="2085048"/>
            <a:ext cx="3819892" cy="6674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Need the most marketing and outreach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C83F213-9A4E-411C-4C43-366760E5E964}"/>
              </a:ext>
            </a:extLst>
          </p:cNvPr>
          <p:cNvSpPr txBox="1">
            <a:spLocks/>
          </p:cNvSpPr>
          <p:nvPr/>
        </p:nvSpPr>
        <p:spPr>
          <a:xfrm>
            <a:off x="7721124" y="3605598"/>
            <a:ext cx="3889683" cy="62536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People don’t want old dogs/old dogs have more ailments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12181B-D51C-8CAD-441B-CED906FEF0AF}"/>
              </a:ext>
            </a:extLst>
          </p:cNvPr>
          <p:cNvSpPr txBox="1">
            <a:spLocks/>
          </p:cNvSpPr>
          <p:nvPr/>
        </p:nvSpPr>
        <p:spPr>
          <a:xfrm>
            <a:off x="7790916" y="5333138"/>
            <a:ext cx="3819892" cy="6674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dirty="0"/>
              <a:t>Arrival condition not a good indicator of outcome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D5DD95-2E41-2C99-B3DB-E42A3EFD1443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4401085" y="2418762"/>
            <a:ext cx="3389831" cy="84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1FEBB3A-27A5-2218-CBCF-95911508183E}"/>
              </a:ext>
            </a:extLst>
          </p:cNvPr>
          <p:cNvCxnSpPr>
            <a:cxnSpLocks/>
          </p:cNvCxnSpPr>
          <p:nvPr/>
        </p:nvCxnSpPr>
        <p:spPr>
          <a:xfrm>
            <a:off x="5597495" y="3952128"/>
            <a:ext cx="2033899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E0310BC-4343-E1E5-D89E-9DC70DA69D45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04175" y="5666851"/>
            <a:ext cx="1086741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810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A26A-3F1C-D6F9-4C01-BC62F082C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85220-8C85-5651-C0CC-A6AD8288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5016303" cy="3634486"/>
          </a:xfrm>
        </p:spPr>
        <p:txBody>
          <a:bodyPr/>
          <a:lstStyle/>
          <a:p>
            <a:r>
              <a:rPr lang="en-US" dirty="0"/>
              <a:t>Feature Engineering:</a:t>
            </a:r>
          </a:p>
          <a:p>
            <a:pPr lvl="1"/>
            <a:r>
              <a:rPr lang="en-US" sz="1600" dirty="0"/>
              <a:t>1410 breeds simplified</a:t>
            </a:r>
          </a:p>
          <a:p>
            <a:pPr lvl="1"/>
            <a:r>
              <a:rPr lang="en-US" sz="1600" dirty="0"/>
              <a:t>210 colors simplified</a:t>
            </a:r>
          </a:p>
          <a:p>
            <a:r>
              <a:rPr lang="en-US" dirty="0"/>
              <a:t>Voting Classifier weighting optimized</a:t>
            </a:r>
          </a:p>
          <a:p>
            <a:r>
              <a:rPr lang="en-US" dirty="0"/>
              <a:t>Add logistic regression to ensemble</a:t>
            </a:r>
          </a:p>
          <a:p>
            <a:r>
              <a:rPr lang="en-US" dirty="0"/>
              <a:t>Replace Voting classifier with Stacking classifier</a:t>
            </a:r>
          </a:p>
        </p:txBody>
      </p:sp>
      <p:pic>
        <p:nvPicPr>
          <p:cNvPr id="5" name="Picture 4" descr="A picture containing dog, window, domestic cat, cat&#10;&#10;Description automatically generated">
            <a:extLst>
              <a:ext uri="{FF2B5EF4-FFF2-40B4-BE49-F238E27FC236}">
                <a16:creationId xmlns:a16="http://schemas.microsoft.com/office/drawing/2014/main" id="{A1FF52AD-A769-E77A-9C90-736E923A3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35255" y="1526886"/>
            <a:ext cx="5934364" cy="445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1527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Animal magnetism</Template>
  <TotalTime>235</TotalTime>
  <Words>277</Words>
  <Application>Microsoft Office PowerPoint</Application>
  <PresentationFormat>Widescreen</PresentationFormat>
  <Paragraphs>65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Franklin Gothic Book</vt:lpstr>
      <vt:lpstr>Franklin Gothic Demi</vt:lpstr>
      <vt:lpstr>Wingdings 2</vt:lpstr>
      <vt:lpstr>DividendVTI</vt:lpstr>
      <vt:lpstr>Austin Animal Shelter Outcome Classification</vt:lpstr>
      <vt:lpstr>Introduction </vt:lpstr>
      <vt:lpstr>Methodology </vt:lpstr>
      <vt:lpstr>Results</vt:lpstr>
      <vt:lpstr>Conclusions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Austin Animal Shelter Outcome Classification</dc:title>
  <dc:creator>john tazioli</dc:creator>
  <cp:lastModifiedBy>john tazioli</cp:lastModifiedBy>
  <cp:revision>1</cp:revision>
  <dcterms:created xsi:type="dcterms:W3CDTF">2022-06-15T14:47:39Z</dcterms:created>
  <dcterms:modified xsi:type="dcterms:W3CDTF">2022-06-15T18:43:36Z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